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395" r:id="rId2"/>
    <p:sldId id="542" r:id="rId3"/>
    <p:sldId id="543" r:id="rId4"/>
    <p:sldId id="497" r:id="rId5"/>
    <p:sldId id="526" r:id="rId6"/>
    <p:sldId id="447" r:id="rId7"/>
    <p:sldId id="474" r:id="rId8"/>
    <p:sldId id="492" r:id="rId9"/>
    <p:sldId id="540" r:id="rId10"/>
    <p:sldId id="488" r:id="rId11"/>
    <p:sldId id="533" r:id="rId12"/>
    <p:sldId id="493" r:id="rId13"/>
    <p:sldId id="523" r:id="rId14"/>
    <p:sldId id="516" r:id="rId15"/>
    <p:sldId id="545" r:id="rId16"/>
    <p:sldId id="519" r:id="rId17"/>
    <p:sldId id="546" r:id="rId18"/>
    <p:sldId id="518" r:id="rId19"/>
    <p:sldId id="544" r:id="rId20"/>
    <p:sldId id="548" r:id="rId21"/>
    <p:sldId id="538" r:id="rId22"/>
    <p:sldId id="535" r:id="rId23"/>
    <p:sldId id="539" r:id="rId24"/>
    <p:sldId id="530" r:id="rId25"/>
    <p:sldId id="531" r:id="rId26"/>
    <p:sldId id="506" r:id="rId27"/>
    <p:sldId id="541" r:id="rId28"/>
    <p:sldId id="549" r:id="rId29"/>
    <p:sldId id="513" r:id="rId30"/>
    <p:sldId id="51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FF"/>
    <a:srgbClr val="00FF00"/>
    <a:srgbClr val="99FF33"/>
    <a:srgbClr val="FFFF00"/>
    <a:srgbClr val="FF00FF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9" autoAdjust="0"/>
  </p:normalViewPr>
  <p:slideViewPr>
    <p:cSldViewPr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7E4EB-EA1C-49CA-9713-583A7AA59E0B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9F2F6-0815-4A32-8031-131914CACB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75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F2F6-0815-4A32-8031-131914CACB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9F2F6-0815-4A32-8031-131914CACB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FCD55E0-D98B-402B-B23A-D25A169D98AE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5B304-E8F7-4706-8225-BD5328289D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D1733D-14AC-4CBE-83CE-E0E8C0352300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1751CC-1735-4029-8FFE-885B568C97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B46999-7A19-47D7-A443-5151FD241E89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452AE7-4C1D-4F57-A4D7-D698C15F7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9EDAF5-E442-42DB-B034-85D2847CAF04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BD0D69-E1B9-4FAA-A071-C441795D0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348920-B979-4E98-92DA-56596E4CEA30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C945A82-10A0-4400-A25A-0FB041197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2A4777-EC8C-4611-AC0D-FCE66A68ECB3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30932-D15F-4C45-8277-84E30D3C07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69732B-0420-434F-94ED-8963962F715B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10B720-C43F-4195-A75F-C3F769939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ECC6330-5023-4210-A082-FD1768B8BAF1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F1638D-57A9-4C52-A0CF-293A355D73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30939E-C597-4F4E-A939-DD49D68924E9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04C6502-CE45-498D-BF72-30B351787C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0D3544-E3B5-47AA-BA58-E09CA92273B7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2B12B4-F90D-4E41-93B3-43299BE47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883A8E-A47E-4280-8353-51C43D1D2B15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E778A5-E4EB-45DF-9A84-10C1195B8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51E91AF-DFB7-44E1-97DF-7712C9C4BAF3}" type="datetimeFigureOut">
              <a:rPr lang="en-US" smtClean="0"/>
              <a:pPr>
                <a:defRPr/>
              </a:pPr>
              <a:t>6/1/2017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98907B-AFCE-4BD6-B9CB-6BC44A5D2F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3216" y="1371600"/>
            <a:ext cx="7959230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Finite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time measurements </a:t>
            </a: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 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Unruh-DeWitt detector </a:t>
            </a:r>
            <a:endParaRPr lang="en-US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Landauer’s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principle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8646" y="4038600"/>
            <a:ext cx="536178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Vladimir Shevchenko </a:t>
            </a:r>
          </a:p>
          <a:p>
            <a:pPr algn="ctr"/>
            <a:endParaRPr lang="en-US" sz="2800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NRC </a:t>
            </a:r>
            <a:r>
              <a:rPr lang="ru-RU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2800" i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Kurchatov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Institute</a:t>
            </a:r>
            <a:r>
              <a:rPr lang="ru-RU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en-US" sz="2800" i="1" dirty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800" i="1" dirty="0" smtClean="0">
              <a:solidFill>
                <a:srgbClr val="FF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i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Ginzburg</a:t>
            </a:r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Conference-2017 </a:t>
            </a:r>
          </a:p>
          <a:p>
            <a:pPr algn="ctr"/>
            <a:r>
              <a:rPr lang="en-US" sz="2800" i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02 June 2017, Moscow, Russia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86600" cy="232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759" y="533400"/>
            <a:ext cx="7815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dirty="0" smtClean="0">
                <a:solidFill>
                  <a:srgbClr val="0000FF"/>
                </a:solidFill>
              </a:rPr>
              <a:t>More refined formulation of </a:t>
            </a:r>
            <a:r>
              <a:rPr lang="en-US" sz="2800" dirty="0" err="1" smtClean="0">
                <a:solidFill>
                  <a:srgbClr val="0000FF"/>
                </a:solidFill>
              </a:rPr>
              <a:t>Landauer’s</a:t>
            </a:r>
            <a:r>
              <a:rPr lang="en-US" sz="2800" dirty="0" smtClean="0">
                <a:solidFill>
                  <a:srgbClr val="0000FF"/>
                </a:solidFill>
              </a:rPr>
              <a:t> principle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1030069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D.Reeb</a:t>
            </a:r>
            <a:r>
              <a:rPr lang="en-US" sz="2000" i="1" dirty="0" smtClean="0">
                <a:solidFill>
                  <a:srgbClr val="008000"/>
                </a:solidFill>
              </a:rPr>
              <a:t> and </a:t>
            </a:r>
            <a:r>
              <a:rPr lang="en-US" sz="2000" i="1" dirty="0" err="1" smtClean="0">
                <a:solidFill>
                  <a:srgbClr val="008000"/>
                </a:solidFill>
              </a:rPr>
              <a:t>M.M.Wolf</a:t>
            </a:r>
            <a:r>
              <a:rPr lang="en-US" sz="2000" i="1" dirty="0" smtClean="0">
                <a:solidFill>
                  <a:srgbClr val="008000"/>
                </a:solidFill>
              </a:rPr>
              <a:t>, (</a:t>
            </a:r>
            <a:r>
              <a:rPr lang="en-US" sz="2000" i="1" dirty="0" err="1" smtClean="0">
                <a:solidFill>
                  <a:srgbClr val="008000"/>
                </a:solidFill>
              </a:rPr>
              <a:t>Im</a:t>
            </a:r>
            <a:r>
              <a:rPr lang="en-US" sz="2000" i="1" dirty="0" smtClean="0">
                <a:solidFill>
                  <a:srgbClr val="008000"/>
                </a:solidFill>
              </a:rPr>
              <a:t>-)Proving </a:t>
            </a:r>
            <a:r>
              <a:rPr lang="en-US" sz="2000" i="1" dirty="0" err="1" smtClean="0">
                <a:solidFill>
                  <a:srgbClr val="008000"/>
                </a:solidFill>
              </a:rPr>
              <a:t>Landauer’s</a:t>
            </a:r>
            <a:r>
              <a:rPr lang="en-US" sz="2000" i="1" dirty="0" smtClean="0">
                <a:solidFill>
                  <a:srgbClr val="008000"/>
                </a:solidFill>
              </a:rPr>
              <a:t> Principle </a:t>
            </a:r>
          </a:p>
          <a:p>
            <a:r>
              <a:rPr lang="en-US" sz="2000" i="1" dirty="0">
                <a:solidFill>
                  <a:srgbClr val="008000"/>
                </a:solidFill>
              </a:rPr>
              <a:t>New J. Phys. </a:t>
            </a:r>
            <a:r>
              <a:rPr lang="en-US" sz="2000" b="1" i="1" dirty="0">
                <a:solidFill>
                  <a:srgbClr val="008000"/>
                </a:solidFill>
              </a:rPr>
              <a:t>16</a:t>
            </a:r>
            <a:r>
              <a:rPr lang="en-US" sz="2000" i="1" dirty="0">
                <a:solidFill>
                  <a:srgbClr val="008000"/>
                </a:solidFill>
              </a:rPr>
              <a:t> (2014) 103011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4473507"/>
            <a:ext cx="24098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14400" y="4267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902132"/>
            <a:ext cx="2886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809104"/>
            <a:ext cx="2362200" cy="3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5572125"/>
            <a:ext cx="56388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4902132"/>
            <a:ext cx="4086225" cy="3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4502513"/>
            <a:ext cx="4648200" cy="32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600200" y="5334000"/>
            <a:ext cx="5867400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5562600"/>
            <a:ext cx="1952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2050" y="3885282"/>
            <a:ext cx="2114550" cy="3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66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4371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133600"/>
            <a:ext cx="2362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7475" y="4267200"/>
            <a:ext cx="4657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8925" y="4947010"/>
            <a:ext cx="5934075" cy="46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457200"/>
            <a:ext cx="66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simplest possible detector is </a:t>
            </a:r>
            <a:r>
              <a:rPr lang="en-US" sz="2400" dirty="0" smtClean="0">
                <a:solidFill>
                  <a:srgbClr val="0000FF"/>
                </a:solidFill>
              </a:rPr>
              <a:t>two-state </a:t>
            </a:r>
            <a:r>
              <a:rPr lang="en-US" sz="2400" dirty="0" smtClean="0">
                <a:solidFill>
                  <a:srgbClr val="0000FF"/>
                </a:solidFill>
              </a:rPr>
              <a:t>one: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24000"/>
            <a:ext cx="800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Alternatively one can think about a pixel of </a:t>
            </a:r>
            <a:r>
              <a:rPr lang="en-US" sz="2400" dirty="0" err="1" smtClean="0">
                <a:solidFill>
                  <a:srgbClr val="0000FF"/>
                </a:solidFill>
              </a:rPr>
              <a:t>macrodetector</a:t>
            </a:r>
            <a:r>
              <a:rPr lang="en-US" sz="2400" dirty="0" smtClean="0">
                <a:solidFill>
                  <a:srgbClr val="0000FF"/>
                </a:solidFill>
              </a:rPr>
              <a:t>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8353" y="2662535"/>
            <a:ext cx="277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spatial separation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0709" y="3348335"/>
            <a:ext cx="2000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energy levels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056" name="AutoShape 8" descr="https://encrypted-tbn0.gstatic.com/images?q=tbn:ANd9GcRs3A7U6HqvC9gOSC9BLrm8h0D1Hee7pmjxmwzXBhVpRKxMy-dF9edg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DoubleWell_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628900"/>
            <a:ext cx="1981200" cy="14859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6324600" y="29718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324600" y="3657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1143000" y="36195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34200" y="3505200"/>
            <a:ext cx="228600" cy="228600"/>
          </a:xfrm>
          <a:prstGeom prst="ellipse">
            <a:avLst/>
          </a:prstGeom>
          <a:solidFill>
            <a:srgbClr val="00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24800" y="2771775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96225" y="3429000"/>
            <a:ext cx="40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право 19"/>
          <p:cNvSpPr/>
          <p:nvPr/>
        </p:nvSpPr>
        <p:spPr>
          <a:xfrm>
            <a:off x="5486400" y="3505200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0800000">
            <a:off x="2590800" y="2819399"/>
            <a:ext cx="3810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166268" y="4262735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Entropy: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4947010"/>
            <a:ext cx="242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 Time evolution: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2975" y="5715000"/>
            <a:ext cx="72580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8229600" y="6172200"/>
            <a:ext cx="618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870843"/>
            <a:ext cx="2576513" cy="2005957"/>
          </a:xfrm>
          <a:prstGeom prst="rect">
            <a:avLst/>
          </a:prstGeom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3752850" cy="351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57600" y="619780"/>
            <a:ext cx="2057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ctr"/>
            <a:r>
              <a:rPr lang="en-US" sz="2800" dirty="0" smtClean="0">
                <a:solidFill>
                  <a:srgbClr val="0000FF"/>
                </a:solidFill>
              </a:rPr>
              <a:t>Erasure</a:t>
            </a:r>
            <a:endParaRPr lang="ru-RU" sz="2800" dirty="0">
              <a:solidFill>
                <a:srgbClr val="0000FF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819400" y="1219200"/>
            <a:ext cx="914400" cy="762000"/>
          </a:xfrm>
          <a:prstGeom prst="straightConnector1">
            <a:avLst/>
          </a:prstGeom>
          <a:ln w="444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1066800"/>
            <a:ext cx="2057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reset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62600" y="1219200"/>
            <a:ext cx="914400" cy="762000"/>
          </a:xfrm>
          <a:prstGeom prst="straightConnector1">
            <a:avLst/>
          </a:prstGeom>
          <a:ln w="444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29400" y="1143000"/>
            <a:ext cx="20574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soft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7800" y="5791200"/>
            <a:ext cx="2284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{0, 1} → {0}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1600200"/>
            <a:ext cx="2209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erasure by </a:t>
            </a:r>
          </a:p>
          <a:p>
            <a:pPr marL="457200" indent="-457200" algn="ctr"/>
            <a:r>
              <a:rPr lang="en-US" sz="2400" i="1" dirty="0" err="1" smtClean="0">
                <a:solidFill>
                  <a:schemeClr val="accent2">
                    <a:lumMod val="75000"/>
                  </a:schemeClr>
                </a:solidFill>
              </a:rPr>
              <a:t>thermalization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24384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E.Lubkin</a:t>
            </a:r>
            <a:r>
              <a:rPr lang="en-US" sz="2000" i="1" dirty="0" smtClean="0">
                <a:solidFill>
                  <a:srgbClr val="008000"/>
                </a:solidFill>
              </a:rPr>
              <a:t>, ‘87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3579" y="4831140"/>
            <a:ext cx="2991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{0, 1}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{(1-p) •0 + p•1}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800600" y="1295400"/>
            <a:ext cx="228600" cy="1066800"/>
          </a:xfrm>
          <a:prstGeom prst="straightConnector1">
            <a:avLst/>
          </a:prstGeom>
          <a:ln w="444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24400" y="20574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…</a:t>
            </a:r>
            <a:endParaRPr lang="ru-RU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528935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Evolution of Unruh-DeWitt point-like detector: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882" y="3276600"/>
            <a:ext cx="3565918" cy="68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2293203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Measurement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window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4181475"/>
            <a:ext cx="3286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971800" y="2286000"/>
            <a:ext cx="283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Monopole operator 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of the detector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914400"/>
            <a:ext cx="55427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715000" y="22860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Massless scalar </a:t>
            </a:r>
          </a:p>
          <a:p>
            <a:pPr algn="ctr"/>
            <a:r>
              <a:rPr lang="en-US" sz="2400" dirty="0">
                <a:solidFill>
                  <a:srgbClr val="0000FF"/>
                </a:solidFill>
              </a:rPr>
              <a:t>f</a:t>
            </a:r>
            <a:r>
              <a:rPr lang="en-US" sz="2400" dirty="0" smtClean="0">
                <a:solidFill>
                  <a:srgbClr val="0000FF"/>
                </a:solidFill>
              </a:rPr>
              <a:t>ield on the detector’s </a:t>
            </a:r>
            <a:r>
              <a:rPr lang="en-US" sz="2400" dirty="0" err="1" smtClean="0">
                <a:solidFill>
                  <a:srgbClr val="0000FF"/>
                </a:solidFill>
              </a:rPr>
              <a:t>worldline</a:t>
            </a:r>
            <a:endParaRPr lang="ru-RU" sz="2400" dirty="0">
              <a:solidFill>
                <a:srgbClr val="0000FF"/>
              </a:solidFill>
            </a:endParaRPr>
          </a:p>
        </p:txBody>
      </p:sp>
      <p:cxnSp>
        <p:nvCxnSpPr>
          <p:cNvPr id="14" name="Прямая со стрелкой 13"/>
          <p:cNvCxnSpPr>
            <a:endCxn id="21" idx="3"/>
          </p:cNvCxnSpPr>
          <p:nvPr/>
        </p:nvCxnSpPr>
        <p:spPr>
          <a:xfrm flipV="1">
            <a:off x="2590800" y="1826885"/>
            <a:ext cx="2527674" cy="538918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029200" y="1905000"/>
            <a:ext cx="762000" cy="381002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667500" y="1905000"/>
            <a:ext cx="495300" cy="388204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029200" y="1371600"/>
            <a:ext cx="609600" cy="533400"/>
          </a:xfrm>
          <a:prstGeom prst="ellipse">
            <a:avLst/>
          </a:prstGeom>
          <a:noFill/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62600" y="1371600"/>
            <a:ext cx="609600" cy="533400"/>
          </a:xfrm>
          <a:prstGeom prst="ellipse">
            <a:avLst/>
          </a:prstGeom>
          <a:noFill/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172200" y="1371600"/>
            <a:ext cx="990600" cy="533400"/>
          </a:xfrm>
          <a:prstGeom prst="ellipse">
            <a:avLst/>
          </a:prstGeom>
          <a:noFill/>
          <a:ln w="158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4953000"/>
            <a:ext cx="28765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5029200"/>
            <a:ext cx="19431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85800" y="50056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Probability: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4191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Transition amplitude: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01009" y="5924490"/>
            <a:ext cx="4633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We take this model </a:t>
            </a:r>
            <a:r>
              <a:rPr lang="en-US" sz="2000" dirty="0" smtClean="0">
                <a:solidFill>
                  <a:srgbClr val="C00000"/>
                </a:solidFill>
              </a:rPr>
              <a:t>for the memory unit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21" grpId="0" animBg="1"/>
      <p:bldP spid="21" grpId="1" animBg="1"/>
      <p:bldP spid="23" grpId="0" animBg="1"/>
      <p:bldP spid="23" grpId="1" animBg="1"/>
      <p:bldP spid="24" grpId="0" animBg="1"/>
      <p:bldP spid="30" grpId="0"/>
      <p:bldP spid="3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2865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2209800"/>
            <a:ext cx="61055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162300"/>
            <a:ext cx="5410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86200"/>
            <a:ext cx="2590800" cy="33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930992"/>
            <a:ext cx="2043112" cy="33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14336" y="457200"/>
            <a:ext cx="842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Usually this model is considered in perturbation theory for infinite time measurement: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4343400"/>
            <a:ext cx="3476625" cy="8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33400" y="4575598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Transition probability in unit time: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85486" y="872698"/>
            <a:ext cx="1154028" cy="34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" y="5181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Unruh effect </a:t>
            </a:r>
            <a:r>
              <a:rPr lang="en-US" sz="2000" i="1" dirty="0" smtClean="0">
                <a:solidFill>
                  <a:srgbClr val="008000"/>
                </a:solidFill>
              </a:rPr>
              <a:t>(</a:t>
            </a:r>
            <a:r>
              <a:rPr lang="en-US" sz="2000" i="1" dirty="0" err="1" smtClean="0">
                <a:solidFill>
                  <a:srgbClr val="008000"/>
                </a:solidFill>
              </a:rPr>
              <a:t>W.G.Unruh</a:t>
            </a:r>
            <a:r>
              <a:rPr lang="en-US" sz="2000" i="1" dirty="0">
                <a:solidFill>
                  <a:srgbClr val="008000"/>
                </a:solidFill>
              </a:rPr>
              <a:t>, `</a:t>
            </a:r>
            <a:r>
              <a:rPr lang="en-US" sz="2000" i="1" dirty="0" smtClean="0">
                <a:solidFill>
                  <a:srgbClr val="008000"/>
                </a:solidFill>
              </a:rPr>
              <a:t>76):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6775" y="5678269"/>
            <a:ext cx="4162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the detector at rest </a:t>
            </a:r>
            <a:r>
              <a:rPr lang="en-US" sz="2000" dirty="0" smtClean="0">
                <a:solidFill>
                  <a:srgbClr val="7030A0"/>
                </a:solidFill>
              </a:rPr>
              <a:t>at </a:t>
            </a:r>
            <a:r>
              <a:rPr lang="en-US" sz="2000" dirty="0">
                <a:solidFill>
                  <a:srgbClr val="7030A0"/>
                </a:solidFill>
              </a:rPr>
              <a:t>temperature proportional to acceleration 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638800"/>
            <a:ext cx="3219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the detector moving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with constant acceleration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4038600" y="5889486"/>
            <a:ext cx="514350" cy="206514"/>
          </a:xfrm>
          <a:prstGeom prst="leftRightArrow">
            <a:avLst/>
          </a:prstGeom>
          <a:solidFill>
            <a:srgbClr val="00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267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Dynamics enter via evolution law for transition probabilities.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 stationary limit                 the problem was analyzed in 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Markovian</a:t>
            </a:r>
            <a:r>
              <a:rPr lang="en-US" sz="2400" dirty="0">
                <a:solidFill>
                  <a:srgbClr val="0000FF"/>
                </a:solidFill>
              </a:rPr>
              <a:t> approximation </a:t>
            </a:r>
            <a:r>
              <a:rPr lang="en-US" sz="2000" i="1" dirty="0">
                <a:solidFill>
                  <a:srgbClr val="008000"/>
                </a:solidFill>
              </a:rPr>
              <a:t>(</a:t>
            </a:r>
            <a:r>
              <a:rPr lang="en-US" sz="2000" i="1" dirty="0" err="1">
                <a:solidFill>
                  <a:srgbClr val="008000"/>
                </a:solidFill>
              </a:rPr>
              <a:t>A.Nitzan</a:t>
            </a:r>
            <a:r>
              <a:rPr lang="en-US" sz="2000" i="1" dirty="0">
                <a:solidFill>
                  <a:srgbClr val="008000"/>
                </a:solidFill>
              </a:rPr>
              <a:t>, </a:t>
            </a:r>
            <a:r>
              <a:rPr lang="en-US" sz="2000" i="1" dirty="0" err="1">
                <a:solidFill>
                  <a:srgbClr val="008000"/>
                </a:solidFill>
              </a:rPr>
              <a:t>R.J.Silbey</a:t>
            </a:r>
            <a:r>
              <a:rPr lang="en-US" sz="2000" i="1" dirty="0">
                <a:solidFill>
                  <a:srgbClr val="008000"/>
                </a:solidFill>
              </a:rPr>
              <a:t>, ’74):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1214438" cy="3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112" y="4317179"/>
            <a:ext cx="6755606" cy="103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362200"/>
            <a:ext cx="4876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819275"/>
            <a:ext cx="23241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895600"/>
            <a:ext cx="688371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" y="17481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two-level detector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0" y="3810000"/>
            <a:ext cx="779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 coefficients are </a:t>
            </a:r>
            <a:r>
              <a:rPr lang="en-US" sz="2400" i="1" dirty="0" smtClean="0"/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-independent in this limit: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2371725" cy="478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475" y="5410200"/>
            <a:ext cx="1590675" cy="61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265" y="5265258"/>
            <a:ext cx="1804988" cy="9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5/30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646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9800" y="457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Thermalization</a:t>
            </a:r>
            <a:r>
              <a:rPr lang="en-US" sz="2400" dirty="0" smtClean="0">
                <a:solidFill>
                  <a:srgbClr val="0000FF"/>
                </a:solidFill>
              </a:rPr>
              <a:t> in infinite time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5813" y="990600"/>
            <a:ext cx="5057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5097959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0900" y="2057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Expected Boltzmann distribution.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No perturbation theory for infinite time.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345120"/>
            <a:ext cx="8305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Much less is known for finite time measurement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Problems: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Methods used to obtain evolution equation in stationary problem   are not adequate in time-dependent case</a:t>
            </a:r>
          </a:p>
          <a:p>
            <a:pPr marL="457200" indent="-457200">
              <a:buAutoNum type="arabicParenR"/>
            </a:pPr>
            <a:r>
              <a:rPr lang="en-US" sz="2000" dirty="0" smtClean="0">
                <a:solidFill>
                  <a:srgbClr val="0000FF"/>
                </a:solidFill>
              </a:rPr>
              <a:t>Coefficients are divergent and need to be renormalized</a:t>
            </a:r>
          </a:p>
          <a:p>
            <a:pPr marL="457200" indent="-457200">
              <a:buAutoNum type="arabicParenR"/>
            </a:pP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5800" y="55626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L. </a:t>
            </a:r>
            <a:r>
              <a:rPr lang="en-US" sz="2000" i="1" dirty="0" err="1" smtClean="0">
                <a:solidFill>
                  <a:srgbClr val="008000"/>
                </a:solidFill>
              </a:rPr>
              <a:t>Sriramkumar</a:t>
            </a:r>
            <a:r>
              <a:rPr lang="en-US" sz="2000" i="1" dirty="0" smtClean="0">
                <a:solidFill>
                  <a:srgbClr val="008000"/>
                </a:solidFill>
              </a:rPr>
              <a:t> and T. </a:t>
            </a:r>
            <a:r>
              <a:rPr lang="en-US" sz="2000" i="1" dirty="0" err="1" smtClean="0">
                <a:solidFill>
                  <a:srgbClr val="008000"/>
                </a:solidFill>
              </a:rPr>
              <a:t>Padmanabhan</a:t>
            </a:r>
            <a:r>
              <a:rPr lang="en-US" sz="2000" i="1" dirty="0" smtClean="0">
                <a:solidFill>
                  <a:srgbClr val="008000"/>
                </a:solidFill>
              </a:rPr>
              <a:t> ‘94; </a:t>
            </a:r>
          </a:p>
          <a:p>
            <a:r>
              <a:rPr lang="en-US" sz="2000" i="1" dirty="0" err="1" smtClean="0">
                <a:solidFill>
                  <a:srgbClr val="008000"/>
                </a:solidFill>
              </a:rPr>
              <a:t>L.C.Barbado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M.Visser</a:t>
            </a:r>
            <a:r>
              <a:rPr lang="en-US" sz="2000" i="1" dirty="0" smtClean="0">
                <a:solidFill>
                  <a:srgbClr val="008000"/>
                </a:solidFill>
              </a:rPr>
              <a:t>, ‘12; </a:t>
            </a:r>
            <a:r>
              <a:rPr lang="en-US" sz="2000" i="1" dirty="0" err="1" smtClean="0">
                <a:solidFill>
                  <a:srgbClr val="008000"/>
                </a:solidFill>
              </a:rPr>
              <a:t>V.Sh</a:t>
            </a:r>
            <a:r>
              <a:rPr lang="en-US" sz="2000" i="1" dirty="0" smtClean="0">
                <a:solidFill>
                  <a:srgbClr val="008000"/>
                </a:solidFill>
              </a:rPr>
              <a:t>., ’15, ‘16.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408060"/>
            <a:ext cx="1219200" cy="3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6176" y="1828800"/>
            <a:ext cx="200024" cy="32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381000"/>
            <a:ext cx="8077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here </a:t>
            </a:r>
            <a:r>
              <a:rPr lang="en-US" sz="2400" dirty="0">
                <a:solidFill>
                  <a:srgbClr val="0000FF"/>
                </a:solidFill>
              </a:rPr>
              <a:t>are </a:t>
            </a:r>
            <a:r>
              <a:rPr lang="en-US" sz="2400" dirty="0" smtClean="0">
                <a:solidFill>
                  <a:srgbClr val="0000FF"/>
                </a:solidFill>
              </a:rPr>
              <a:t>four </a:t>
            </a:r>
            <a:r>
              <a:rPr lang="en-US" sz="2400" dirty="0">
                <a:solidFill>
                  <a:srgbClr val="0000FF"/>
                </a:solidFill>
              </a:rPr>
              <a:t>different time scales when we speak about non-stationary </a:t>
            </a:r>
            <a:r>
              <a:rPr lang="en-US" sz="2400" dirty="0" smtClean="0">
                <a:solidFill>
                  <a:srgbClr val="0000FF"/>
                </a:solidFill>
              </a:rPr>
              <a:t>measurements: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0000FF"/>
                </a:solidFill>
              </a:rPr>
              <a:t>detector energy levels difference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regularization </a:t>
            </a:r>
            <a:r>
              <a:rPr lang="en-US" sz="2000" dirty="0">
                <a:solidFill>
                  <a:srgbClr val="0000FF"/>
                </a:solidFill>
              </a:rPr>
              <a:t>parameter </a:t>
            </a:r>
            <a:r>
              <a:rPr lang="en-US" sz="2000" dirty="0" smtClean="0">
                <a:solidFill>
                  <a:srgbClr val="0000FF"/>
                </a:solidFill>
              </a:rPr>
              <a:t>  , </a:t>
            </a:r>
            <a:r>
              <a:rPr lang="en-US" sz="2000" dirty="0">
                <a:solidFill>
                  <a:srgbClr val="0000FF"/>
                </a:solidFill>
              </a:rPr>
              <a:t>related to the detector </a:t>
            </a:r>
            <a:r>
              <a:rPr lang="en-US" sz="2000" dirty="0" smtClean="0">
                <a:solidFill>
                  <a:srgbClr val="0000FF"/>
                </a:solidFill>
              </a:rPr>
              <a:t>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hey </a:t>
            </a:r>
            <a:r>
              <a:rPr lang="en-US" sz="2000" dirty="0">
                <a:solidFill>
                  <a:srgbClr val="C00000"/>
                </a:solidFill>
              </a:rPr>
              <a:t>can be considered as unrelated ones, even parametrically. 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>
                <a:solidFill>
                  <a:srgbClr val="0000FF"/>
                </a:solidFill>
              </a:rPr>
              <a:t>typical thermal time 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speed </a:t>
            </a:r>
            <a:r>
              <a:rPr lang="en-US" sz="2000" dirty="0">
                <a:solidFill>
                  <a:srgbClr val="0000FF"/>
                </a:solidFill>
              </a:rPr>
              <a:t>of the coupling change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259292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авая фигурная скобка 2"/>
          <p:cNvSpPr/>
          <p:nvPr/>
        </p:nvSpPr>
        <p:spPr>
          <a:xfrm>
            <a:off x="7074520" y="1505684"/>
            <a:ext cx="304800" cy="704116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986" y="3048000"/>
            <a:ext cx="801414" cy="32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35512"/>
            <a:ext cx="1219200" cy="35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авая фигурная скобка 7"/>
          <p:cNvSpPr/>
          <p:nvPr/>
        </p:nvSpPr>
        <p:spPr>
          <a:xfrm>
            <a:off x="5562600" y="2953484"/>
            <a:ext cx="304800" cy="704116"/>
          </a:xfrm>
          <a:prstGeom prst="rightBrac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57397" y="312087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16917" y="166975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36" y="5410200"/>
            <a:ext cx="8031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It is divergent and vanishing of               at </a:t>
            </a:r>
            <a:r>
              <a:rPr lang="en-US" dirty="0">
                <a:solidFill>
                  <a:srgbClr val="0000FF"/>
                </a:solidFill>
              </a:rPr>
              <a:t>zero </a:t>
            </a:r>
            <a:r>
              <a:rPr lang="en-US" dirty="0" smtClean="0">
                <a:solidFill>
                  <a:srgbClr val="0000FF"/>
                </a:solidFill>
              </a:rPr>
              <a:t>temperature cannot </a:t>
            </a:r>
            <a:r>
              <a:rPr lang="en-US" dirty="0">
                <a:solidFill>
                  <a:srgbClr val="0000FF"/>
                </a:solidFill>
              </a:rPr>
              <a:t>be used </a:t>
            </a:r>
            <a:r>
              <a:rPr lang="en-US" dirty="0" smtClean="0">
                <a:solidFill>
                  <a:srgbClr val="0000FF"/>
                </a:solidFill>
              </a:rPr>
              <a:t>as a renormalization condition anymore since </a:t>
            </a:r>
            <a:r>
              <a:rPr lang="en-US" dirty="0">
                <a:solidFill>
                  <a:srgbClr val="0000FF"/>
                </a:solidFill>
              </a:rPr>
              <a:t>switching process itself could excite the detector even in the </a:t>
            </a:r>
            <a:r>
              <a:rPr lang="en-US" dirty="0" smtClean="0">
                <a:solidFill>
                  <a:srgbClr val="0000FF"/>
                </a:solidFill>
              </a:rPr>
              <a:t>vacuum.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036" y="3881735"/>
            <a:ext cx="8209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Formal expression </a:t>
            </a:r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i="1" dirty="0" smtClean="0"/>
              <a:t>t</a:t>
            </a:r>
            <a:r>
              <a:rPr lang="en-US" sz="2400" dirty="0" smtClean="0">
                <a:solidFill>
                  <a:srgbClr val="0000FF"/>
                </a:solidFill>
              </a:rPr>
              <a:t>-dependent coefficient function is: 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4653260"/>
            <a:ext cx="1314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314825"/>
            <a:ext cx="69627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9537" y="5477190"/>
            <a:ext cx="652463" cy="3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974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914400"/>
            <a:ext cx="49911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538" y="2609850"/>
            <a:ext cx="4352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38" y="3886200"/>
            <a:ext cx="7172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527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Free scalar thermal field: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981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 smtClean="0">
                <a:solidFill>
                  <a:srgbClr val="0000FF"/>
                </a:solidFill>
              </a:rPr>
              <a:t>egularization by the size of the detector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1054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Odd in </a:t>
            </a:r>
            <a:r>
              <a:rPr lang="el-GR" sz="2400" b="1" dirty="0" smtClean="0"/>
              <a:t>Ω</a:t>
            </a:r>
            <a:r>
              <a:rPr lang="en-US" sz="2400" b="1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part </a:t>
            </a:r>
            <a:r>
              <a:rPr lang="en-US" sz="2400" dirty="0" smtClean="0">
                <a:solidFill>
                  <a:srgbClr val="0000FF"/>
                </a:solidFill>
              </a:rPr>
              <a:t>takes care of the difference between  excitation and decay.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289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Final result for the renormalized coefficients </a:t>
            </a:r>
            <a:r>
              <a:rPr lang="en-US" sz="2000" i="1" dirty="0" smtClean="0">
                <a:solidFill>
                  <a:srgbClr val="008000"/>
                </a:solidFill>
              </a:rPr>
              <a:t>(</a:t>
            </a:r>
            <a:r>
              <a:rPr lang="en-US" sz="2000" i="1" dirty="0" err="1" smtClean="0">
                <a:solidFill>
                  <a:srgbClr val="008000"/>
                </a:solidFill>
              </a:rPr>
              <a:t>V.Sh</a:t>
            </a:r>
            <a:r>
              <a:rPr lang="en-US" sz="2000" i="1" dirty="0" smtClean="0">
                <a:solidFill>
                  <a:srgbClr val="008000"/>
                </a:solidFill>
              </a:rPr>
              <a:t>. ’15):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143000"/>
            <a:ext cx="6386513" cy="6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35222"/>
            <a:ext cx="8077200" cy="119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3643720"/>
            <a:ext cx="7619999" cy="123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212" y="5129039"/>
            <a:ext cx="3328988" cy="73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Левая фигурная скобка 7"/>
          <p:cNvSpPr/>
          <p:nvPr/>
        </p:nvSpPr>
        <p:spPr>
          <a:xfrm rot="16200000">
            <a:off x="3805170" y="766831"/>
            <a:ext cx="381000" cy="2200140"/>
          </a:xfrm>
          <a:prstGeom prst="leftBrace">
            <a:avLst>
              <a:gd name="adj1" fmla="val 61666"/>
              <a:gd name="adj2" fmla="val 49261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19400" y="205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urvives in stationary case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6134100" y="876301"/>
            <a:ext cx="380999" cy="1981200"/>
          </a:xfrm>
          <a:prstGeom prst="leftBrace">
            <a:avLst>
              <a:gd name="adj1" fmla="val 61666"/>
              <a:gd name="adj2" fmla="val 49261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7400" y="2069068"/>
            <a:ext cx="174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divergent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5257801" y="304799"/>
            <a:ext cx="381000" cy="6019801"/>
          </a:xfrm>
          <a:prstGeom prst="leftBrace">
            <a:avLst>
              <a:gd name="adj1" fmla="val 61666"/>
              <a:gd name="adj2" fmla="val 49261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60009" y="3516867"/>
            <a:ext cx="174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thermal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5036403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ll terms but the second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dirty="0" smtClean="0">
                <a:solidFill>
                  <a:srgbClr val="0000FF"/>
                </a:solidFill>
              </a:rPr>
              <a:t>ne a</a:t>
            </a:r>
            <a:r>
              <a:rPr lang="en-US" sz="2400" dirty="0" smtClean="0">
                <a:solidFill>
                  <a:srgbClr val="0000FF"/>
                </a:solidFill>
              </a:rPr>
              <a:t>re</a:t>
            </a:r>
            <a:r>
              <a:rPr lang="en-US" sz="2400" dirty="0" smtClean="0">
                <a:solidFill>
                  <a:srgbClr val="0000FF"/>
                </a:solidFill>
              </a:rPr>
              <a:t> finite</a:t>
            </a:r>
            <a:endParaRPr lang="en-US" sz="2400" dirty="0" smtClean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031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667000"/>
            <a:ext cx="53915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on: </a:t>
            </a:r>
          </a:p>
          <a:p>
            <a:r>
              <a:rPr lang="en-US" dirty="0" err="1" smtClean="0"/>
              <a:t>V.Sh</a:t>
            </a:r>
            <a:r>
              <a:rPr lang="en-US" dirty="0" smtClean="0"/>
              <a:t>., Annals of Physics, 381 (2017) 17-40</a:t>
            </a:r>
          </a:p>
          <a:p>
            <a:r>
              <a:rPr lang="en-US" dirty="0" err="1"/>
              <a:t>V.Sh</a:t>
            </a:r>
            <a:r>
              <a:rPr lang="en-US" dirty="0"/>
              <a:t>., arXiv:1607.07071</a:t>
            </a:r>
          </a:p>
          <a:p>
            <a:r>
              <a:rPr lang="en-US" dirty="0" err="1" smtClean="0"/>
              <a:t>V.Sh</a:t>
            </a:r>
            <a:r>
              <a:rPr lang="en-US" dirty="0" smtClean="0"/>
              <a:t>., EPJ Web of Conferences, </a:t>
            </a:r>
            <a:r>
              <a:rPr lang="ru-RU" dirty="0"/>
              <a:t> </a:t>
            </a:r>
            <a:r>
              <a:rPr lang="ru-RU" dirty="0" smtClean="0"/>
              <a:t>95</a:t>
            </a:r>
            <a:r>
              <a:rPr lang="en-US" dirty="0" smtClean="0"/>
              <a:t> (2015)</a:t>
            </a:r>
            <a:r>
              <a:rPr lang="ru-RU" dirty="0" smtClean="0"/>
              <a:t> 03034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112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289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Renormalization:</a:t>
            </a:r>
            <a:endParaRPr lang="en-US" sz="2000" i="1" dirty="0" smtClean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834196" cy="148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6600" y="2743200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Recovery </a:t>
            </a:r>
            <a:r>
              <a:rPr lang="en-US" sz="2400" i="1" dirty="0" smtClean="0">
                <a:solidFill>
                  <a:srgbClr val="FF0000"/>
                </a:solidFill>
              </a:rPr>
              <a:t>time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76600"/>
            <a:ext cx="8239125" cy="159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" y="5199779"/>
            <a:ext cx="4186238" cy="97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460254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Excitation p</a:t>
            </a:r>
            <a:r>
              <a:rPr lang="en-US" sz="2400" dirty="0" smtClean="0">
                <a:solidFill>
                  <a:srgbClr val="C00000"/>
                </a:solidFill>
              </a:rPr>
              <a:t>robabilities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v</a:t>
            </a:r>
            <a:r>
              <a:rPr lang="en-US" sz="2400" dirty="0" smtClean="0">
                <a:solidFill>
                  <a:srgbClr val="C00000"/>
                </a:solidFill>
              </a:rPr>
              <a:t>anish </a:t>
            </a:r>
            <a:r>
              <a:rPr lang="en-US" sz="2400" dirty="0" smtClean="0">
                <a:solidFill>
                  <a:srgbClr val="C00000"/>
                </a:solidFill>
              </a:rPr>
              <a:t>for infinite </a:t>
            </a:r>
            <a:r>
              <a:rPr lang="en-US" sz="2400" dirty="0" smtClean="0">
                <a:solidFill>
                  <a:srgbClr val="C00000"/>
                </a:solidFill>
              </a:rPr>
              <a:t>energy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gap</a:t>
            </a:r>
            <a:r>
              <a:rPr lang="en-US" sz="2400" dirty="0" smtClean="0">
                <a:solidFill>
                  <a:srgbClr val="C00000"/>
                </a:solidFill>
              </a:rPr>
              <a:t>, as </a:t>
            </a:r>
            <a:r>
              <a:rPr lang="en-US" sz="2400" dirty="0" smtClean="0">
                <a:solidFill>
                  <a:srgbClr val="C00000"/>
                </a:solidFill>
              </a:rPr>
              <a:t>they</a:t>
            </a:r>
            <a:r>
              <a:rPr lang="en-US" sz="2400" dirty="0" smtClean="0">
                <a:solidFill>
                  <a:srgbClr val="C00000"/>
                </a:solidFill>
              </a:rPr>
              <a:t> should do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p</a:t>
            </a:r>
            <a:r>
              <a:rPr lang="en-US" sz="2400" dirty="0" smtClean="0">
                <a:solidFill>
                  <a:srgbClr val="C00000"/>
                </a:solidFill>
              </a:rPr>
              <a:t>hysically.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20/30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457200"/>
            <a:ext cx="6086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43300"/>
            <a:ext cx="64674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3124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which can be rewritten in terms of the operator</a:t>
            </a:r>
            <a:endParaRPr lang="en-US" sz="2000" i="1" dirty="0" smtClean="0">
              <a:solidFill>
                <a:srgbClr val="008000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95800"/>
            <a:ext cx="2695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5488" y="5715000"/>
            <a:ext cx="51530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79613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 total measurement time is</a:t>
            </a:r>
            <a:endParaRPr lang="en-US" sz="2000" i="1" dirty="0" smtClean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21/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2130623"/>
            <a:ext cx="5543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90600" y="1597223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Forgetting the initial state is controlled by: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4024" y="528935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Greisen-Zatsepin-Kuzmin</a:t>
            </a:r>
            <a:r>
              <a:rPr lang="en-US" sz="2400" dirty="0" smtClean="0">
                <a:solidFill>
                  <a:srgbClr val="FF0000"/>
                </a:solidFill>
              </a:rPr>
              <a:t> bound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25" y="1219200"/>
            <a:ext cx="17430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1228725"/>
            <a:ext cx="1800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2867025"/>
            <a:ext cx="5162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752600"/>
            <a:ext cx="6572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962400"/>
            <a:ext cx="2409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971925"/>
            <a:ext cx="28098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981450"/>
            <a:ext cx="1504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4648200"/>
            <a:ext cx="1876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5105400"/>
            <a:ext cx="1895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1138535"/>
            <a:ext cx="431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Proton moving along </a:t>
            </a:r>
            <a:r>
              <a:rPr lang="en-US" sz="2400" dirty="0" err="1" smtClean="0">
                <a:solidFill>
                  <a:srgbClr val="0000FF"/>
                </a:solidFill>
              </a:rPr>
              <a:t>worldline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5430" y="1748135"/>
            <a:ext cx="7747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Excitation levels starts from some           of the order of </a:t>
            </a:r>
            <a:r>
              <a:rPr lang="en-US" sz="2000" dirty="0" err="1" smtClean="0">
                <a:solidFill>
                  <a:srgbClr val="0000FF"/>
                </a:solidFill>
              </a:rPr>
              <a:t>pion</a:t>
            </a:r>
            <a:r>
              <a:rPr lang="en-US" sz="2000" dirty="0" smtClean="0">
                <a:solidFill>
                  <a:srgbClr val="0000FF"/>
                </a:solidFill>
              </a:rPr>
              <a:t> mass.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281535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Excitation probability: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95793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0942" y="3886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;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7942" y="3886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;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567535"/>
            <a:ext cx="823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                       probability of a click in unit time is small,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5029200"/>
            <a:ext cx="814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but for                         exponential suppression goes away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26181" y="5791200"/>
            <a:ext cx="7632019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22/30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868" y="528935"/>
            <a:ext cx="361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Perturbative</a:t>
            </a:r>
            <a:r>
              <a:rPr lang="en-US" sz="2400" dirty="0" smtClean="0">
                <a:solidFill>
                  <a:srgbClr val="FF0000"/>
                </a:solidFill>
              </a:rPr>
              <a:t> switching off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99355"/>
            <a:ext cx="8172450" cy="71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25" y="1219200"/>
            <a:ext cx="1895475" cy="3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7050" y="1219200"/>
            <a:ext cx="895350" cy="28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0688"/>
            <a:ext cx="3305175" cy="84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038600"/>
            <a:ext cx="4495800" cy="9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3505200"/>
            <a:ext cx="488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Does not vanish in                 </a:t>
            </a:r>
            <a:r>
              <a:rPr lang="en-US" sz="2400" dirty="0" smtClean="0">
                <a:solidFill>
                  <a:srgbClr val="0000FF"/>
                </a:solidFill>
              </a:rPr>
              <a:t>limit: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581400"/>
            <a:ext cx="1352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Левая фигурная скобка 10"/>
          <p:cNvSpPr/>
          <p:nvPr/>
        </p:nvSpPr>
        <p:spPr>
          <a:xfrm rot="16200000">
            <a:off x="5372100" y="-419099"/>
            <a:ext cx="381000" cy="6248400"/>
          </a:xfrm>
          <a:prstGeom prst="leftBrace">
            <a:avLst>
              <a:gd name="adj1" fmla="val 600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53000" y="2895600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scales as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971800"/>
            <a:ext cx="685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34150" y="5410200"/>
            <a:ext cx="2000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5973" y="5410200"/>
            <a:ext cx="6129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Thermal distribution of the detector’s levels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becomes non-thermal after switching off.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23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finite time interaction case it is convenient to compute finite and well defined relative rates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endParaRPr lang="ru-RU" sz="2000" i="1" dirty="0">
              <a:solidFill>
                <a:srgbClr val="008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90650"/>
            <a:ext cx="18478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28384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7425" y="1295400"/>
            <a:ext cx="14763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124200" y="15195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two-level detector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endParaRPr lang="ru-RU" sz="2000" i="1" dirty="0">
              <a:solidFill>
                <a:srgbClr val="008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48000" y="2133600"/>
            <a:ext cx="2971800" cy="685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324600" y="4419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8550" y="5207422"/>
            <a:ext cx="4514850" cy="65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533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It is worth noting that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5943600"/>
            <a:ext cx="4038600" cy="3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5862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9920" y="4419600"/>
            <a:ext cx="1978480" cy="48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495800"/>
            <a:ext cx="1066800" cy="30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791200" y="5867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Fields are quantum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2971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that the </a:t>
            </a:r>
            <a:r>
              <a:rPr lang="en-US" sz="2400" dirty="0" err="1" smtClean="0">
                <a:solidFill>
                  <a:srgbClr val="0000FF"/>
                </a:solidFill>
              </a:rPr>
              <a:t>perturbative</a:t>
            </a:r>
            <a:r>
              <a:rPr lang="en-US" sz="2400" dirty="0" smtClean="0">
                <a:solidFill>
                  <a:srgbClr val="0000FF"/>
                </a:solidFill>
              </a:rPr>
              <a:t> probability does not depend on recovery time. </a:t>
            </a:r>
            <a:endParaRPr lang="ru-RU" sz="2000" i="1" dirty="0">
              <a:solidFill>
                <a:srgbClr val="008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9000" y="3505200"/>
            <a:ext cx="2228850" cy="95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729335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Formally it is because                         if convergent is even function of </a:t>
            </a:r>
            <a:r>
              <a:rPr lang="en-US" sz="2400" i="1" dirty="0" smtClean="0"/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.  </a:t>
            </a:r>
            <a:endParaRPr lang="ru-RU" sz="2000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24/30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59626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operator      can be computed analytically for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various profiles, for example: 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133725"/>
            <a:ext cx="6038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334000"/>
            <a:ext cx="4752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075" y="4295775"/>
            <a:ext cx="1685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136627"/>
            <a:ext cx="1066800" cy="38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28850" y="2495550"/>
            <a:ext cx="4171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8200" y="2057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becoming sharp boundaries in             limit 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719935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and simplifies considerably for  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791075"/>
            <a:ext cx="1609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33650" y="609600"/>
            <a:ext cx="438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25/30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289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Quasi-stationary limit: leading finite time correction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where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124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All information about time profile of the measurement procedure is encoded in just one number in this limit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42672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example, for Gaussian shape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025" y="4038600"/>
            <a:ext cx="2238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855800"/>
            <a:ext cx="990600" cy="2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066800"/>
            <a:ext cx="5476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133600"/>
            <a:ext cx="27717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5257800"/>
            <a:ext cx="11234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876800"/>
            <a:ext cx="38671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5105400"/>
            <a:ext cx="1524000" cy="60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77000" y="51816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but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561969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two-parametric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tangential profile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939135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(</a:t>
            </a:r>
            <a:r>
              <a:rPr lang="en-US" sz="2000" i="1" dirty="0" err="1" smtClean="0">
                <a:solidFill>
                  <a:srgbClr val="008000"/>
                </a:solidFill>
              </a:rPr>
              <a:t>V.Sh</a:t>
            </a:r>
            <a:r>
              <a:rPr lang="en-US" sz="2000" i="1" dirty="0" smtClean="0">
                <a:solidFill>
                  <a:srgbClr val="008000"/>
                </a:solidFill>
              </a:rPr>
              <a:t>. </a:t>
            </a:r>
            <a:r>
              <a:rPr lang="en-US" sz="2000" i="1" dirty="0" smtClean="0">
                <a:solidFill>
                  <a:srgbClr val="008000"/>
                </a:solidFill>
              </a:rPr>
              <a:t>’15; </a:t>
            </a:r>
            <a:r>
              <a:rPr lang="en-US" sz="2000" i="1" dirty="0" err="1" smtClean="0">
                <a:solidFill>
                  <a:srgbClr val="008000"/>
                </a:solidFill>
              </a:rPr>
              <a:t>L.Garay</a:t>
            </a:r>
            <a:r>
              <a:rPr lang="en-US" sz="2000" i="1" dirty="0" smtClean="0">
                <a:solidFill>
                  <a:srgbClr val="008000"/>
                </a:solidFill>
              </a:rPr>
              <a:t> </a:t>
            </a:r>
            <a:r>
              <a:rPr lang="en-US" sz="2000" i="1" dirty="0" smtClean="0">
                <a:solidFill>
                  <a:srgbClr val="008000"/>
                </a:solidFill>
              </a:rPr>
              <a:t>et al, ‘16</a:t>
            </a:r>
            <a:r>
              <a:rPr lang="en-US" sz="2000" i="1" dirty="0" smtClean="0">
                <a:solidFill>
                  <a:srgbClr val="008000"/>
                </a:solidFill>
              </a:rPr>
              <a:t>)</a:t>
            </a:r>
            <a:endParaRPr lang="en-US" sz="2000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457200"/>
            <a:ext cx="518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Application to the </a:t>
            </a:r>
            <a:r>
              <a:rPr lang="en-US" sz="2400" dirty="0" err="1" smtClean="0">
                <a:solidFill>
                  <a:srgbClr val="FF0000"/>
                </a:solidFill>
              </a:rPr>
              <a:t>Landauer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bound: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0" y="8846403"/>
            <a:ext cx="8953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" y="87702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Notice that             . Switching protocols leading to cannot be realized without external work.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8827353"/>
            <a:ext cx="103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</a:t>
            </a:r>
            <a:r>
              <a:rPr lang="en-US" sz="2400" dirty="0" smtClean="0">
                <a:solidFill>
                  <a:srgbClr val="0000FF"/>
                </a:solidFill>
              </a:rPr>
              <a:t>onstraint </a:t>
            </a:r>
            <a:r>
              <a:rPr lang="en-US" sz="2400" dirty="0" smtClean="0">
                <a:solidFill>
                  <a:srgbClr val="0000FF"/>
                </a:solidFill>
              </a:rPr>
              <a:t>on the work of external force. Energy balance: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62100"/>
            <a:ext cx="34385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133600"/>
            <a:ext cx="2114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2133600"/>
            <a:ext cx="4371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00288" y="2828925"/>
            <a:ext cx="42386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685800" y="3403937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The physical meaning is clear – increase of the detector's free energy cannot exceed the work done by external force, otherwise one would be able to construct </a:t>
            </a:r>
            <a:r>
              <a:rPr lang="en-US" sz="20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perpetuum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mobile</a:t>
            </a:r>
            <a:r>
              <a:rPr lang="en-US" sz="2000" dirty="0" smtClean="0">
                <a:solidFill>
                  <a:srgbClr val="0000FF"/>
                </a:solidFill>
              </a:rPr>
              <a:t> of the first kind.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35688" y="4495800"/>
            <a:ext cx="6184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It is also worth distinguishing </a:t>
            </a:r>
            <a:r>
              <a:rPr lang="ru-RU" sz="2000" dirty="0" smtClean="0">
                <a:solidFill>
                  <a:srgbClr val="0000FF"/>
                </a:solidFill>
              </a:rPr>
              <a:t>«</a:t>
            </a:r>
            <a:r>
              <a:rPr lang="en-US" sz="2000" i="1" dirty="0" smtClean="0">
                <a:solidFill>
                  <a:srgbClr val="0000FF"/>
                </a:solidFill>
              </a:rPr>
              <a:t>erasure</a:t>
            </a:r>
            <a:r>
              <a:rPr lang="ru-RU" sz="2000" dirty="0" smtClean="0">
                <a:solidFill>
                  <a:srgbClr val="0000FF"/>
                </a:solidFill>
              </a:rPr>
              <a:t>»</a:t>
            </a:r>
            <a:r>
              <a:rPr lang="en-US" sz="2000" dirty="0" smtClean="0">
                <a:solidFill>
                  <a:srgbClr val="0000FF"/>
                </a:solidFill>
              </a:rPr>
              <a:t> and </a:t>
            </a:r>
            <a:r>
              <a:rPr lang="ru-RU" sz="2000" dirty="0" smtClean="0">
                <a:solidFill>
                  <a:srgbClr val="0000FF"/>
                </a:solidFill>
              </a:rPr>
              <a:t>«</a:t>
            </a:r>
            <a:r>
              <a:rPr lang="en-US" sz="2000" i="1" dirty="0" smtClean="0">
                <a:solidFill>
                  <a:srgbClr val="0000FF"/>
                </a:solidFill>
              </a:rPr>
              <a:t>reset</a:t>
            </a:r>
            <a:r>
              <a:rPr lang="ru-RU" sz="2000" dirty="0" smtClean="0">
                <a:solidFill>
                  <a:srgbClr val="0000FF"/>
                </a:solidFill>
              </a:rPr>
              <a:t>». </a:t>
            </a:r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Final entropy is zero by definition in the latter case.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27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990600"/>
            <a:ext cx="4305300" cy="82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125" y="1905000"/>
            <a:ext cx="752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09600" y="18243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function has minimum at 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1" y="2429824"/>
            <a:ext cx="1752600" cy="31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09600" y="23577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Let the detector be initially in its ground state, 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133812"/>
            <a:ext cx="962025" cy="36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33400" y="28194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Naively one would say that final level distribution corresponding to full </a:t>
            </a:r>
            <a:r>
              <a:rPr lang="en-US" sz="2000" dirty="0" err="1" smtClean="0">
                <a:solidFill>
                  <a:srgbClr val="0000FF"/>
                </a:solidFill>
              </a:rPr>
              <a:t>thermalization</a:t>
            </a:r>
            <a:r>
              <a:rPr lang="en-US" sz="2000" dirty="0" smtClean="0">
                <a:solidFill>
                  <a:srgbClr val="0000FF"/>
                </a:solidFill>
              </a:rPr>
              <a:t>               can be achieved with zero external work since the detector takes all required energy from the heat bath.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343400"/>
            <a:ext cx="1485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09600" y="38817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Instead bound starts to be nontrivial at the point where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609600"/>
            <a:ext cx="311972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1537" y="5043818"/>
            <a:ext cx="3319463" cy="10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48200" y="512427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highest level of non-</a:t>
            </a:r>
            <a:r>
              <a:rPr lang="en-US" sz="2400" dirty="0" err="1" smtClean="0">
                <a:solidFill>
                  <a:srgbClr val="C00000"/>
                </a:solidFill>
              </a:rPr>
              <a:t>thermality</a:t>
            </a:r>
            <a:r>
              <a:rPr lang="en-US" sz="2400" dirty="0" smtClean="0">
                <a:solidFill>
                  <a:srgbClr val="C00000"/>
                </a:solidFill>
              </a:rPr>
              <a:t> allowed without thermodynamic penalty</a:t>
            </a:r>
            <a:endParaRPr 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29300" y="4419600"/>
            <a:ext cx="2705100" cy="72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28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12293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Instead of conclusions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6975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Any realistic measurement (or erasure) needs finite time. </a:t>
            </a:r>
            <a:r>
              <a:rPr lang="en-US" sz="2400" dirty="0" smtClean="0">
                <a:solidFill>
                  <a:srgbClr val="0000FF"/>
                </a:solidFill>
              </a:rPr>
              <a:t>Finite time corrections can be important and can affect various bounds (like </a:t>
            </a:r>
            <a:r>
              <a:rPr lang="en-US" sz="2400" dirty="0" err="1" smtClean="0">
                <a:solidFill>
                  <a:srgbClr val="0000FF"/>
                </a:solidFill>
              </a:rPr>
              <a:t>Landauer</a:t>
            </a:r>
            <a:r>
              <a:rPr lang="en-US" sz="2400" dirty="0" smtClean="0">
                <a:solidFill>
                  <a:srgbClr val="0000FF"/>
                </a:solidFill>
              </a:rPr>
              <a:t> bound) in nontrivial ways.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0" y="617220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29/30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fundamental problem in measurement theory: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how the dynamical scale comes out of artificial scales   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5_CLIC_pandora_fron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069028"/>
            <a:ext cx="3429000" cy="3179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98216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In most cases in particle physics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we assume that physics here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is uncorrelated with physics here</a:t>
            </a:r>
            <a:endParaRPr lang="ru-RU" sz="2400" dirty="0">
              <a:solidFill>
                <a:srgbClr val="0000FF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3591760"/>
            <a:ext cx="2362200" cy="9906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29200" y="4125160"/>
            <a:ext cx="2057400" cy="1676400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3400" y="43081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All the standard QFT machinery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we use (asymptotic states, plane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waves basis for propagators </a:t>
            </a:r>
            <a:r>
              <a:rPr lang="en-US" sz="2400" dirty="0" err="1" smtClean="0">
                <a:solidFill>
                  <a:srgbClr val="0000FF"/>
                </a:solidFill>
              </a:rPr>
              <a:t>etc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is based on neglect of the physics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detecting.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177534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UV scale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80050" y="220533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IR scale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9607" y="2205335"/>
            <a:ext cx="281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True physical scale</a:t>
            </a:r>
            <a:endParaRPr lang="ru-RU" sz="2400" dirty="0">
              <a:solidFill>
                <a:srgbClr val="00B05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67000" y="2438400"/>
            <a:ext cx="45720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72200" y="2438400"/>
            <a:ext cx="457200" cy="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3/30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51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971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Thank you for attention</a:t>
            </a:r>
            <a:endParaRPr lang="ru-RU" sz="32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Defining quantum field theory means to define action and integration measure:   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447800"/>
            <a:ext cx="2371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76600"/>
            <a:ext cx="4133850" cy="5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7700" y="3200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IR-example – ideal conductor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Casimir boundary conditions:   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209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Measure </a:t>
            </a:r>
            <a:r>
              <a:rPr lang="en-US" sz="2400" dirty="0" smtClean="0">
                <a:solidFill>
                  <a:srgbClr val="0000FF"/>
                </a:solidFill>
              </a:rPr>
              <a:t>encodes </a:t>
            </a:r>
            <a:r>
              <a:rPr lang="en-US" sz="2400" dirty="0">
                <a:solidFill>
                  <a:srgbClr val="0000FF"/>
                </a:solidFill>
              </a:rPr>
              <a:t>some </a:t>
            </a:r>
            <a:r>
              <a:rPr lang="en-US" sz="2400" i="1" dirty="0">
                <a:solidFill>
                  <a:srgbClr val="0000FF"/>
                </a:solidFill>
              </a:rPr>
              <a:t>a </a:t>
            </a:r>
            <a:r>
              <a:rPr lang="en-US" sz="2400" i="1" dirty="0" err="1">
                <a:solidFill>
                  <a:srgbClr val="0000FF"/>
                </a:solidFill>
              </a:rPr>
              <a:t>priopri</a:t>
            </a:r>
            <a:r>
              <a:rPr lang="en-US" sz="2400" i="1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known (or assumed) </a:t>
            </a:r>
            <a:r>
              <a:rPr lang="en-US" sz="2400" dirty="0" smtClean="0">
                <a:solidFill>
                  <a:srgbClr val="0000FF"/>
                </a:solidFill>
              </a:rPr>
              <a:t>information about both IR- and UV-scales.  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810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Seen from another prospective:  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" y="4114800"/>
            <a:ext cx="407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UV-example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 regularization:   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4038600"/>
            <a:ext cx="2838450" cy="83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685800" y="4927937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In </a:t>
            </a:r>
            <a:r>
              <a:rPr lang="en-US" sz="2000" dirty="0" err="1" smtClean="0">
                <a:solidFill>
                  <a:srgbClr val="0000FF"/>
                </a:solidFill>
              </a:rPr>
              <a:t>renormalizable</a:t>
            </a:r>
            <a:r>
              <a:rPr lang="en-US" sz="2000" dirty="0" smtClean="0">
                <a:solidFill>
                  <a:srgbClr val="0000FF"/>
                </a:solidFill>
              </a:rPr>
              <a:t> theories we need just a few numbers from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ru-RU" sz="2000" dirty="0" smtClean="0">
                <a:solidFill>
                  <a:srgbClr val="0000FF"/>
                </a:solidFill>
              </a:rPr>
              <a:t>«</a:t>
            </a:r>
            <a:r>
              <a:rPr lang="en-US" sz="2000" dirty="0" smtClean="0">
                <a:solidFill>
                  <a:srgbClr val="0000FF"/>
                </a:solidFill>
              </a:rPr>
              <a:t>outside</a:t>
            </a:r>
            <a:r>
              <a:rPr lang="ru-RU" sz="2000" dirty="0" smtClean="0">
                <a:solidFill>
                  <a:srgbClr val="0000FF"/>
                </a:solidFill>
              </a:rPr>
              <a:t>»</a:t>
            </a:r>
            <a:r>
              <a:rPr lang="en-US" sz="2000" dirty="0" smtClean="0">
                <a:solidFill>
                  <a:srgbClr val="0000FF"/>
                </a:solidFill>
              </a:rPr>
              <a:t>          region to be able to work at low energy – coefficients of marginal operators, like </a:t>
            </a:r>
            <a:r>
              <a:rPr lang="en-US" sz="2000" dirty="0" smtClean="0"/>
              <a:t>1/137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334000"/>
            <a:ext cx="552450" cy="2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143000" y="5943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C00000"/>
                </a:solidFill>
              </a:rPr>
              <a:t>We cannot compute them and get from experiment</a:t>
            </a: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4/30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381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There is a problem however – fine tuning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838200" y="838200"/>
            <a:ext cx="0" cy="1066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990600" y="838200"/>
            <a:ext cx="0" cy="1066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1143000" y="838200"/>
            <a:ext cx="0" cy="1066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1295400" y="838200"/>
            <a:ext cx="0" cy="1066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1447800" y="838200"/>
            <a:ext cx="0" cy="106680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762000" y="9906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762000" y="11430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762000" y="12954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762000" y="14478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762000" y="16002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762000" y="1752600"/>
            <a:ext cx="76200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752600" y="990600"/>
            <a:ext cx="6781800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quantum field theory defined on a lattice with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link </a:t>
            </a:r>
            <a:r>
              <a:rPr lang="en-US" sz="2400" b="1" dirty="0" smtClean="0"/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 fields </a:t>
            </a:r>
            <a:r>
              <a:rPr lang="el-GR" sz="2400" b="1" dirty="0" smtClean="0"/>
              <a:t>φ</a:t>
            </a:r>
            <a:r>
              <a:rPr lang="en-US" sz="2400" b="1" dirty="0" smtClean="0"/>
              <a:t> ~ a</a:t>
            </a:r>
            <a:r>
              <a:rPr lang="en-US" sz="2400" b="1" baseline="30000" dirty="0" smtClean="0"/>
              <a:t>-1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FF"/>
                </a:solidFill>
              </a:rPr>
              <a:t>and </a:t>
            </a:r>
            <a:r>
              <a:rPr lang="en-US" sz="2400" b="1" dirty="0"/>
              <a:t>a</a:t>
            </a:r>
            <a:r>
              <a:rPr lang="en-US" sz="2400" dirty="0">
                <a:solidFill>
                  <a:srgbClr val="0000FF"/>
                </a:solidFill>
              </a:rPr>
              <a:t> is natural scale for all </a:t>
            </a:r>
            <a:r>
              <a:rPr lang="en-US" sz="2400" dirty="0" err="1">
                <a:solidFill>
                  <a:srgbClr val="0000FF"/>
                </a:solidFill>
              </a:rPr>
              <a:t>dimensionful</a:t>
            </a:r>
            <a:r>
              <a:rPr lang="en-US" sz="2400" dirty="0">
                <a:solidFill>
                  <a:srgbClr val="0000FF"/>
                </a:solidFill>
              </a:rPr>
              <a:t> quantities. </a:t>
            </a:r>
            <a:endParaRPr lang="en-GB" sz="2400" dirty="0">
              <a:solidFill>
                <a:srgbClr val="0000FF"/>
              </a:solidFill>
            </a:endParaRPr>
          </a:p>
          <a:p>
            <a:endParaRPr lang="en-GB" sz="2400" b="1" baseline="30000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76475"/>
            <a:ext cx="44005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29075"/>
            <a:ext cx="37909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064468"/>
            <a:ext cx="3305175" cy="80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9025" y="4606234"/>
            <a:ext cx="533400" cy="18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" y="3190875"/>
            <a:ext cx="3524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5181600" y="2343745"/>
            <a:ext cx="403860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know from experiment in all these cases that </a:t>
            </a:r>
            <a:r>
              <a:rPr lang="en-US" dirty="0" smtClean="0"/>
              <a:t>1/a</a:t>
            </a:r>
            <a:r>
              <a:rPr lang="en-US" b="1" dirty="0" smtClean="0">
                <a:solidFill>
                  <a:srgbClr val="0000FF"/>
                </a:solidFill>
              </a:rPr>
              <a:t> terms are physically irrelevant.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81600" y="3190875"/>
            <a:ext cx="4038600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However only in the last case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we have an idea how physical scale appears from </a:t>
            </a:r>
            <a:r>
              <a:rPr lang="en-US" dirty="0" smtClean="0"/>
              <a:t>a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4572000" y="4333875"/>
            <a:ext cx="381000" cy="228600"/>
          </a:xfrm>
          <a:prstGeom prst="leftRightArrow">
            <a:avLst/>
          </a:prstGeom>
          <a:solidFill>
            <a:srgbClr val="00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609600" y="5048071"/>
            <a:ext cx="75809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Ultimate reason behind all that is uncertainty relations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Heisenberg</a:t>
            </a:r>
            <a:r>
              <a:rPr lang="en-US" sz="2400" i="1" dirty="0">
                <a:solidFill>
                  <a:srgbClr val="008000"/>
                </a:solidFill>
              </a:rPr>
              <a:t>, Robertson–Schrödinger, Gabor, Bell, </a:t>
            </a:r>
          </a:p>
          <a:p>
            <a:r>
              <a:rPr lang="en-US" sz="2400" i="1" dirty="0" err="1">
                <a:solidFill>
                  <a:srgbClr val="008000"/>
                </a:solidFill>
              </a:rPr>
              <a:t>Margolus-Levitin</a:t>
            </a:r>
            <a:r>
              <a:rPr lang="en-US" sz="2400" i="1" dirty="0">
                <a:solidFill>
                  <a:srgbClr val="008000"/>
                </a:solidFill>
              </a:rPr>
              <a:t> </a:t>
            </a:r>
            <a:r>
              <a:rPr lang="en-US" sz="2400" i="1" dirty="0" smtClean="0">
                <a:solidFill>
                  <a:srgbClr val="008000"/>
                </a:solidFill>
              </a:rPr>
              <a:t>etc. </a:t>
            </a:r>
            <a:endParaRPr lang="ru-RU" sz="2400" i="1" dirty="0">
              <a:solidFill>
                <a:srgbClr val="008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48502" y="5943600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Not dynamical, hence very fundamental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5/30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17493"/>
            <a:ext cx="8520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Another sort of constraints on measurements comes</a:t>
            </a:r>
          </a:p>
          <a:p>
            <a:pPr algn="ctr"/>
            <a:r>
              <a:rPr lang="en-US" sz="2800" dirty="0">
                <a:solidFill>
                  <a:srgbClr val="0000FF"/>
                </a:solidFill>
              </a:rPr>
              <a:t>f</a:t>
            </a:r>
            <a:r>
              <a:rPr lang="en-US" sz="2800" dirty="0" smtClean="0">
                <a:solidFill>
                  <a:srgbClr val="0000FF"/>
                </a:solidFill>
              </a:rPr>
              <a:t>rom the fact that information is physical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3002" y="2321005"/>
            <a:ext cx="2924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J.von Neumann, ‘27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L.Szilard</a:t>
            </a:r>
            <a:r>
              <a:rPr lang="en-US" sz="2400" i="1" dirty="0" smtClean="0">
                <a:solidFill>
                  <a:srgbClr val="008000"/>
                </a:solidFill>
              </a:rPr>
              <a:t>, ‘29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C.Shannon</a:t>
            </a:r>
            <a:r>
              <a:rPr lang="en-US" sz="2400" i="1" dirty="0" smtClean="0">
                <a:solidFill>
                  <a:srgbClr val="008000"/>
                </a:solidFill>
              </a:rPr>
              <a:t>, ‘48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L.N.Brillouin</a:t>
            </a:r>
            <a:r>
              <a:rPr lang="en-US" sz="2400" i="1" dirty="0" smtClean="0">
                <a:solidFill>
                  <a:srgbClr val="008000"/>
                </a:solidFill>
              </a:rPr>
              <a:t>, ‘53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103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Information processing systems 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hardware</a:t>
            </a:r>
            <a:r>
              <a:rPr lang="ru-RU" sz="2400" dirty="0">
                <a:solidFill>
                  <a:srgbClr val="0000FF"/>
                </a:solidFill>
              </a:rPr>
              <a:t>»</a:t>
            </a:r>
            <a:r>
              <a:rPr lang="en-US" sz="2400" dirty="0">
                <a:solidFill>
                  <a:srgbClr val="0000FF"/>
                </a:solidFill>
              </a:rPr>
              <a:t>) are to obey the </a:t>
            </a:r>
            <a:r>
              <a:rPr lang="en-US" sz="2400" dirty="0" smtClean="0">
                <a:solidFill>
                  <a:srgbClr val="0000FF"/>
                </a:solidFill>
              </a:rPr>
              <a:t>laws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of </a:t>
            </a:r>
            <a:r>
              <a:rPr lang="en-US" sz="2400" dirty="0">
                <a:solidFill>
                  <a:srgbClr val="0000FF"/>
                </a:solidFill>
              </a:rPr>
              <a:t>physics. It is less obvious, </a:t>
            </a:r>
            <a:r>
              <a:rPr lang="en-US" sz="2400" dirty="0" smtClean="0">
                <a:solidFill>
                  <a:srgbClr val="0000FF"/>
                </a:solidFill>
              </a:rPr>
              <a:t>should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algorithms </a:t>
            </a:r>
            <a:r>
              <a:rPr lang="en-US" sz="2400" dirty="0">
                <a:solidFill>
                  <a:srgbClr val="0000FF"/>
                </a:solidFill>
              </a:rPr>
              <a:t>of </a:t>
            </a:r>
            <a:r>
              <a:rPr lang="en-US" sz="2400" dirty="0" smtClean="0">
                <a:solidFill>
                  <a:srgbClr val="0000FF"/>
                </a:solidFill>
              </a:rPr>
              <a:t>computation (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>
                <a:solidFill>
                  <a:srgbClr val="0000FF"/>
                </a:solidFill>
              </a:rPr>
              <a:t>software</a:t>
            </a:r>
            <a:r>
              <a:rPr lang="ru-RU" sz="2400" dirty="0" smtClean="0">
                <a:solidFill>
                  <a:srgbClr val="0000FF"/>
                </a:solidFill>
              </a:rPr>
              <a:t>»)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have </a:t>
            </a:r>
            <a:r>
              <a:rPr lang="en-US" sz="2400" dirty="0">
                <a:solidFill>
                  <a:srgbClr val="0000FF"/>
                </a:solidFill>
              </a:rPr>
              <a:t>intrinsic </a:t>
            </a:r>
            <a:r>
              <a:rPr lang="en-US" sz="2400" dirty="0" smtClean="0">
                <a:solidFill>
                  <a:srgbClr val="0000FF"/>
                </a:solidFill>
              </a:rPr>
              <a:t>physics behind (and, in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particular, energy </a:t>
            </a:r>
            <a:r>
              <a:rPr lang="en-US" sz="2400" dirty="0">
                <a:solidFill>
                  <a:srgbClr val="0000FF"/>
                </a:solidFill>
              </a:rPr>
              <a:t>or entropy </a:t>
            </a:r>
            <a:r>
              <a:rPr lang="en-US" sz="2400" dirty="0" smtClean="0">
                <a:solidFill>
                  <a:srgbClr val="0000FF"/>
                </a:solidFill>
              </a:rPr>
              <a:t>cost).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4400" y="2290465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solidFill>
                  <a:srgbClr val="008000"/>
                </a:solidFill>
              </a:rPr>
              <a:t>E.T.Jaynes</a:t>
            </a:r>
            <a:r>
              <a:rPr lang="en-US" sz="2400" i="1" dirty="0" smtClean="0">
                <a:solidFill>
                  <a:srgbClr val="008000"/>
                </a:solidFill>
              </a:rPr>
              <a:t>, ‘57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R.Landauer</a:t>
            </a:r>
            <a:r>
              <a:rPr lang="en-US" sz="2400" i="1" dirty="0" smtClean="0">
                <a:solidFill>
                  <a:srgbClr val="008000"/>
                </a:solidFill>
              </a:rPr>
              <a:t>, ‘61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C.H.Bennett</a:t>
            </a:r>
            <a:r>
              <a:rPr lang="en-US" sz="2400" i="1" dirty="0" smtClean="0">
                <a:solidFill>
                  <a:srgbClr val="008000"/>
                </a:solidFill>
              </a:rPr>
              <a:t>, ‘73</a:t>
            </a:r>
          </a:p>
          <a:p>
            <a:r>
              <a:rPr lang="en-US" sz="2400" i="1" dirty="0" err="1" smtClean="0">
                <a:solidFill>
                  <a:srgbClr val="008000"/>
                </a:solidFill>
              </a:rPr>
              <a:t>J.D.Bekenstein</a:t>
            </a:r>
            <a:r>
              <a:rPr lang="en-US" sz="2400" i="1" dirty="0" smtClean="0">
                <a:solidFill>
                  <a:srgbClr val="008000"/>
                </a:solidFill>
              </a:rPr>
              <a:t>, ‘73</a:t>
            </a:r>
            <a:endParaRPr lang="ru-RU" sz="2400" i="1" dirty="0" err="1" smtClean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6877" y="1905000"/>
            <a:ext cx="6195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8000"/>
                </a:solidFill>
              </a:rPr>
              <a:t>J.C.Maxwell</a:t>
            </a:r>
            <a:r>
              <a:rPr lang="en-US" sz="2400" i="1" dirty="0" smtClean="0">
                <a:solidFill>
                  <a:srgbClr val="008000"/>
                </a:solidFill>
              </a:rPr>
              <a:t>, ‘1871        </a:t>
            </a:r>
            <a:r>
              <a:rPr lang="en-US" sz="2400" i="1" dirty="0" err="1" smtClean="0">
                <a:solidFill>
                  <a:srgbClr val="008000"/>
                </a:solidFill>
              </a:rPr>
              <a:t>L.Boltzmann</a:t>
            </a:r>
            <a:r>
              <a:rPr lang="en-US" sz="2400" i="1" dirty="0" smtClean="0">
                <a:solidFill>
                  <a:srgbClr val="008000"/>
                </a:solidFill>
              </a:rPr>
              <a:t>, ‘1886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14478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rgbClr val="008000"/>
                </a:solidFill>
              </a:rPr>
              <a:t>R.J.E.Clausius</a:t>
            </a:r>
            <a:r>
              <a:rPr lang="en-US" sz="2400" i="1" dirty="0" smtClean="0">
                <a:solidFill>
                  <a:srgbClr val="008000"/>
                </a:solidFill>
              </a:rPr>
              <a:t>, ‘1865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191000"/>
            <a:ext cx="2575503" cy="20507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533400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</a:rPr>
              <a:t>Landauer</a:t>
            </a:r>
            <a:r>
              <a:rPr lang="en-US" sz="2800" dirty="0" smtClean="0">
                <a:solidFill>
                  <a:srgbClr val="0000FF"/>
                </a:solidFill>
              </a:rPr>
              <a:t> principle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4864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M.B.Plenio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V.Vitelli</a:t>
            </a:r>
            <a:r>
              <a:rPr lang="en-US" sz="2000" i="1" dirty="0" smtClean="0">
                <a:solidFill>
                  <a:srgbClr val="008000"/>
                </a:solidFill>
              </a:rPr>
              <a:t>, The physics of forgetting: </a:t>
            </a:r>
            <a:r>
              <a:rPr lang="en-US" sz="2000" i="1" dirty="0" err="1" smtClean="0">
                <a:solidFill>
                  <a:srgbClr val="008000"/>
                </a:solidFill>
              </a:rPr>
              <a:t>Landauer’s</a:t>
            </a:r>
            <a:r>
              <a:rPr lang="en-US" sz="2000" i="1" dirty="0" smtClean="0">
                <a:solidFill>
                  <a:srgbClr val="008000"/>
                </a:solidFill>
              </a:rPr>
              <a:t> erasure principle and information theory, Contemporary Physics, </a:t>
            </a:r>
            <a:r>
              <a:rPr lang="en-US" sz="2000" b="1" i="1" dirty="0" smtClean="0">
                <a:solidFill>
                  <a:srgbClr val="008000"/>
                </a:solidFill>
              </a:rPr>
              <a:t>42</a:t>
            </a:r>
            <a:r>
              <a:rPr lang="en-US" sz="2000" i="1" dirty="0" smtClean="0">
                <a:solidFill>
                  <a:srgbClr val="008000"/>
                </a:solidFill>
              </a:rPr>
              <a:t> (2001) 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198" y="5002649"/>
            <a:ext cx="6449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400" dirty="0" smtClean="0">
                <a:solidFill>
                  <a:srgbClr val="0000FF"/>
                </a:solidFill>
              </a:rPr>
              <a:t>For introduction to the subject see nice review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8000"/>
                </a:solidFill>
              </a:rPr>
              <a:t>R. </a:t>
            </a:r>
            <a:r>
              <a:rPr lang="en-US" sz="2400" i="1" dirty="0" err="1" smtClean="0">
                <a:solidFill>
                  <a:srgbClr val="008000"/>
                </a:solidFill>
              </a:rPr>
              <a:t>Landauer</a:t>
            </a:r>
            <a:r>
              <a:rPr lang="en-US" sz="2400" i="1" dirty="0" smtClean="0">
                <a:solidFill>
                  <a:srgbClr val="008000"/>
                </a:solidFill>
              </a:rPr>
              <a:t>, Irreversibility and Heat Generation in the</a:t>
            </a:r>
          </a:p>
          <a:p>
            <a:r>
              <a:rPr lang="en-US" sz="2400" i="1" dirty="0" smtClean="0">
                <a:solidFill>
                  <a:srgbClr val="008000"/>
                </a:solidFill>
              </a:rPr>
              <a:t>Computing Process, IBM Journal of Research and Development, </a:t>
            </a:r>
            <a:r>
              <a:rPr lang="en-US" sz="2400" b="1" i="1" dirty="0" smtClean="0">
                <a:solidFill>
                  <a:srgbClr val="008000"/>
                </a:solidFill>
              </a:rPr>
              <a:t>5</a:t>
            </a:r>
            <a:r>
              <a:rPr lang="en-US" sz="2400" i="1" dirty="0" smtClean="0">
                <a:solidFill>
                  <a:srgbClr val="008000"/>
                </a:solidFill>
              </a:rPr>
              <a:t> (1961) 83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009" y="2362200"/>
            <a:ext cx="80618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Erasure of one bit of information at temperature </a:t>
            </a:r>
            <a:r>
              <a:rPr lang="en-US" sz="2800" b="1" dirty="0" smtClean="0"/>
              <a:t>T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must lead to dissipation of at least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B</a:t>
            </a:r>
            <a:r>
              <a:rPr lang="en-US" sz="2800" b="1" dirty="0" err="1" smtClean="0"/>
              <a:t>T</a:t>
            </a:r>
            <a:r>
              <a:rPr lang="en-US" sz="2800" b="1" dirty="0" smtClean="0"/>
              <a:t> log 2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316069"/>
            <a:ext cx="8077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Erasure</a:t>
            </a:r>
            <a:r>
              <a:rPr lang="ru-RU" sz="2400" dirty="0" smtClean="0">
                <a:solidFill>
                  <a:srgbClr val="0000FF"/>
                </a:solidFill>
              </a:rPr>
              <a:t>»</a:t>
            </a:r>
            <a:r>
              <a:rPr lang="en-US" sz="2400" dirty="0" smtClean="0">
                <a:solidFill>
                  <a:srgbClr val="0000FF"/>
                </a:solidFill>
              </a:rPr>
              <a:t> in this context means </a:t>
            </a:r>
            <a:r>
              <a:rPr lang="ru-RU" sz="2400" dirty="0" smtClean="0">
                <a:solidFill>
                  <a:srgbClr val="0000FF"/>
                </a:solidFill>
              </a:rPr>
              <a:t>«</a:t>
            </a:r>
            <a:r>
              <a:rPr lang="en-US" sz="2400" dirty="0" smtClean="0">
                <a:solidFill>
                  <a:srgbClr val="0000FF"/>
                </a:solidFill>
              </a:rPr>
              <a:t>reset</a:t>
            </a:r>
            <a:r>
              <a:rPr lang="ru-RU" sz="2400" dirty="0" smtClean="0">
                <a:solidFill>
                  <a:srgbClr val="0000FF"/>
                </a:solidFill>
              </a:rPr>
              <a:t>». </a:t>
            </a:r>
            <a:r>
              <a:rPr lang="en-US" sz="2400" dirty="0" smtClean="0">
                <a:solidFill>
                  <a:srgbClr val="0000FF"/>
                </a:solidFill>
              </a:rPr>
              <a:t>Generally, erasure is (almost) any operation that does not have single-valued inverse.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3719" y="442978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Forgetting is costly</a:t>
            </a:r>
            <a:endParaRPr lang="ru-RU" sz="2800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7/30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50" y="533400"/>
            <a:ext cx="28575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9200" y="4419600"/>
            <a:ext cx="6858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  <a:latin typeface="Freestyle Script" pitchFamily="66" charset="0"/>
              </a:rPr>
              <a:t>«</a:t>
            </a:r>
            <a:r>
              <a:rPr lang="en-US" sz="4400" dirty="0" smtClean="0">
                <a:solidFill>
                  <a:srgbClr val="0000FF"/>
                </a:solidFill>
                <a:latin typeface="Freestyle Script" pitchFamily="66" charset="0"/>
              </a:rPr>
              <a:t>Even if you're not burning books, destroying information generates heat</a:t>
            </a:r>
            <a:r>
              <a:rPr lang="ru-RU" sz="4400" dirty="0" smtClean="0">
                <a:solidFill>
                  <a:srgbClr val="0000FF"/>
                </a:solidFill>
                <a:latin typeface="Freestyle Script" pitchFamily="66" charset="0"/>
              </a:rPr>
              <a:t>»</a:t>
            </a:r>
            <a:endParaRPr lang="en-US" sz="4400" dirty="0">
              <a:solidFill>
                <a:srgbClr val="0000FF"/>
              </a:solidFill>
              <a:latin typeface="Freestyle Script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586740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8000"/>
                </a:solidFill>
              </a:rPr>
              <a:t>(</a:t>
            </a:r>
            <a:r>
              <a:rPr lang="en-US" sz="2000" i="1" dirty="0" smtClean="0">
                <a:solidFill>
                  <a:srgbClr val="008000"/>
                </a:solidFill>
              </a:rPr>
              <a:t>picture from </a:t>
            </a:r>
            <a:r>
              <a:rPr lang="en-US" sz="2000" i="1" dirty="0" err="1" smtClean="0">
                <a:solidFill>
                  <a:srgbClr val="008000"/>
                </a:solidFill>
              </a:rPr>
              <a:t>P.Ball</a:t>
            </a:r>
            <a:r>
              <a:rPr lang="en-US" sz="2000" i="1" dirty="0" smtClean="0">
                <a:solidFill>
                  <a:srgbClr val="008000"/>
                </a:solidFill>
              </a:rPr>
              <a:t>, Nature News, Mar 7, 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8/30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1876" y="619780"/>
            <a:ext cx="388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/>
            <a:r>
              <a:rPr lang="en-US" sz="2800" dirty="0" smtClean="0">
                <a:solidFill>
                  <a:srgbClr val="0000FF"/>
                </a:solidFill>
              </a:rPr>
              <a:t>E</a:t>
            </a:r>
            <a:r>
              <a:rPr lang="en-US" sz="2800" dirty="0" smtClean="0">
                <a:solidFill>
                  <a:srgbClr val="0000FF"/>
                </a:solidFill>
              </a:rPr>
              <a:t>xperimental </a:t>
            </a:r>
            <a:r>
              <a:rPr lang="en-US" sz="2800" dirty="0" smtClean="0">
                <a:solidFill>
                  <a:srgbClr val="0000FF"/>
                </a:solidFill>
              </a:rPr>
              <a:t>progress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S.Toyabe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T.Sagawa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M.Ueda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E.Muneyuki</a:t>
            </a:r>
            <a:r>
              <a:rPr lang="en-US" sz="2000" i="1" dirty="0" smtClean="0">
                <a:solidFill>
                  <a:srgbClr val="008000"/>
                </a:solidFill>
              </a:rPr>
              <a:t> and </a:t>
            </a:r>
            <a:r>
              <a:rPr lang="en-US" sz="2000" i="1" dirty="0" err="1" smtClean="0">
                <a:solidFill>
                  <a:srgbClr val="008000"/>
                </a:solidFill>
              </a:rPr>
              <a:t>M.Sano</a:t>
            </a:r>
            <a:r>
              <a:rPr lang="en-US" sz="2000" i="1" dirty="0" smtClean="0">
                <a:solidFill>
                  <a:srgbClr val="008000"/>
                </a:solidFill>
              </a:rPr>
              <a:t>,</a:t>
            </a:r>
          </a:p>
          <a:p>
            <a:r>
              <a:rPr lang="en-US" sz="2000" i="1" dirty="0" smtClean="0">
                <a:solidFill>
                  <a:srgbClr val="008000"/>
                </a:solidFill>
              </a:rPr>
              <a:t>Experimental demonstration of information-to-energy conversion and validation of the generalized </a:t>
            </a:r>
            <a:r>
              <a:rPr lang="en-US" sz="2000" i="1" dirty="0" err="1" smtClean="0">
                <a:solidFill>
                  <a:srgbClr val="008000"/>
                </a:solidFill>
              </a:rPr>
              <a:t>Jarzynski</a:t>
            </a:r>
            <a:r>
              <a:rPr lang="en-US" sz="2000" i="1" dirty="0" smtClean="0">
                <a:solidFill>
                  <a:srgbClr val="008000"/>
                </a:solidFill>
              </a:rPr>
              <a:t> equality, </a:t>
            </a:r>
          </a:p>
          <a:p>
            <a:r>
              <a:rPr lang="en-US" sz="2000" i="1" dirty="0" smtClean="0">
                <a:solidFill>
                  <a:srgbClr val="008000"/>
                </a:solidFill>
              </a:rPr>
              <a:t>Nature Phys. </a:t>
            </a:r>
            <a:r>
              <a:rPr lang="en-US" sz="2000" b="1" i="1" dirty="0" smtClean="0">
                <a:solidFill>
                  <a:srgbClr val="008000"/>
                </a:solidFill>
              </a:rPr>
              <a:t>6</a:t>
            </a:r>
            <a:r>
              <a:rPr lang="en-US" sz="2000" i="1" dirty="0" smtClean="0">
                <a:solidFill>
                  <a:srgbClr val="008000"/>
                </a:solidFill>
              </a:rPr>
              <a:t> (2010) 988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A.Berut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A.Arakelyan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A.Petrosyan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S.Ciliberto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R.Dillenschneider</a:t>
            </a:r>
            <a:r>
              <a:rPr lang="en-US" sz="2000" i="1" dirty="0" smtClean="0">
                <a:solidFill>
                  <a:srgbClr val="008000"/>
                </a:solidFill>
              </a:rPr>
              <a:t>, </a:t>
            </a:r>
            <a:r>
              <a:rPr lang="en-US" sz="2000" i="1" dirty="0" err="1" smtClean="0">
                <a:solidFill>
                  <a:srgbClr val="008000"/>
                </a:solidFill>
              </a:rPr>
              <a:t>E.Lutz</a:t>
            </a:r>
            <a:r>
              <a:rPr lang="en-US" sz="2000" i="1" dirty="0" smtClean="0">
                <a:solidFill>
                  <a:srgbClr val="008000"/>
                </a:solidFill>
              </a:rPr>
              <a:t>, Experimental verification of </a:t>
            </a:r>
            <a:r>
              <a:rPr lang="en-US" sz="2000" i="1" dirty="0" err="1" smtClean="0">
                <a:solidFill>
                  <a:srgbClr val="008000"/>
                </a:solidFill>
              </a:rPr>
              <a:t>Landauer’s</a:t>
            </a:r>
            <a:r>
              <a:rPr lang="en-US" sz="2000" i="1" dirty="0" smtClean="0">
                <a:solidFill>
                  <a:srgbClr val="008000"/>
                </a:solidFill>
              </a:rPr>
              <a:t> principle linking information and thermodynamics</a:t>
            </a:r>
          </a:p>
          <a:p>
            <a:r>
              <a:rPr lang="en-US" sz="2000" i="1" dirty="0" smtClean="0">
                <a:solidFill>
                  <a:srgbClr val="008000"/>
                </a:solidFill>
              </a:rPr>
              <a:t>Nature </a:t>
            </a:r>
            <a:r>
              <a:rPr lang="en-US" sz="2000" b="1" i="1" dirty="0" smtClean="0">
                <a:solidFill>
                  <a:srgbClr val="008000"/>
                </a:solidFill>
              </a:rPr>
              <a:t>483</a:t>
            </a:r>
            <a:r>
              <a:rPr lang="en-US" sz="2000" i="1" dirty="0" smtClean="0">
                <a:solidFill>
                  <a:srgbClr val="008000"/>
                </a:solidFill>
              </a:rPr>
              <a:t> (2012) 187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6682" y="617220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9/30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48006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008000"/>
                </a:solidFill>
              </a:rPr>
              <a:t>J.England</a:t>
            </a:r>
            <a:r>
              <a:rPr lang="en-US" sz="2000" i="1" dirty="0" smtClean="0">
                <a:solidFill>
                  <a:srgbClr val="008000"/>
                </a:solidFill>
              </a:rPr>
              <a:t>, Statistical physics of self-replication,</a:t>
            </a:r>
          </a:p>
          <a:p>
            <a:r>
              <a:rPr lang="fr-FR" sz="2000" i="1" dirty="0" smtClean="0">
                <a:solidFill>
                  <a:srgbClr val="008000"/>
                </a:solidFill>
              </a:rPr>
              <a:t>Journal of </a:t>
            </a:r>
            <a:r>
              <a:rPr lang="fr-FR" sz="2000" i="1" dirty="0" err="1" smtClean="0">
                <a:solidFill>
                  <a:srgbClr val="008000"/>
                </a:solidFill>
              </a:rPr>
              <a:t>Chemical</a:t>
            </a:r>
            <a:r>
              <a:rPr lang="fr-FR" sz="2000" i="1" dirty="0" smtClean="0">
                <a:solidFill>
                  <a:srgbClr val="008000"/>
                </a:solidFill>
              </a:rPr>
              <a:t> </a:t>
            </a:r>
            <a:r>
              <a:rPr lang="fr-FR" sz="2000" i="1" dirty="0" err="1" smtClean="0">
                <a:solidFill>
                  <a:srgbClr val="008000"/>
                </a:solidFill>
              </a:rPr>
              <a:t>Physics</a:t>
            </a:r>
            <a:r>
              <a:rPr lang="fr-FR" sz="2000" i="1" dirty="0" smtClean="0">
                <a:solidFill>
                  <a:srgbClr val="008000"/>
                </a:solidFill>
              </a:rPr>
              <a:t> </a:t>
            </a:r>
            <a:r>
              <a:rPr lang="fr-FR" sz="2000" b="1" i="1" dirty="0" smtClean="0">
                <a:solidFill>
                  <a:srgbClr val="008000"/>
                </a:solidFill>
              </a:rPr>
              <a:t>139</a:t>
            </a:r>
            <a:r>
              <a:rPr lang="fr-FR" sz="2000" i="1" dirty="0" smtClean="0">
                <a:solidFill>
                  <a:srgbClr val="008000"/>
                </a:solidFill>
              </a:rPr>
              <a:t> (2013)121923 (2013);</a:t>
            </a:r>
            <a:endParaRPr lang="ru-RU" sz="2000" i="1" dirty="0" smtClean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86200"/>
            <a:ext cx="7174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/>
            <a:r>
              <a:rPr lang="en-US" sz="2400" dirty="0" smtClean="0">
                <a:solidFill>
                  <a:srgbClr val="0000FF"/>
                </a:solidFill>
              </a:rPr>
              <a:t>Interesting attempt to apply </a:t>
            </a:r>
            <a:r>
              <a:rPr lang="en-US" sz="2400" dirty="0" err="1" smtClean="0">
                <a:solidFill>
                  <a:srgbClr val="0000FF"/>
                </a:solidFill>
              </a:rPr>
              <a:t>Landauer’s</a:t>
            </a:r>
            <a:r>
              <a:rPr lang="en-US" sz="2400" dirty="0" smtClean="0">
                <a:solidFill>
                  <a:srgbClr val="0000FF"/>
                </a:solidFill>
              </a:rPr>
              <a:t> principle to </a:t>
            </a:r>
          </a:p>
          <a:p>
            <a:pPr marL="457200" indent="-457200" algn="just"/>
            <a:r>
              <a:rPr lang="en-US" sz="2400" dirty="0" smtClean="0">
                <a:solidFill>
                  <a:srgbClr val="0000FF"/>
                </a:solidFill>
              </a:rPr>
              <a:t>dynamics of self-replication of biological systems is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5562600"/>
            <a:ext cx="51187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FF"/>
                </a:solidFill>
                <a:latin typeface="Freestyle Script" pitchFamily="66" charset="0"/>
              </a:rPr>
              <a:t>«</a:t>
            </a:r>
            <a:r>
              <a:rPr lang="en-US" sz="4400" dirty="0" smtClean="0">
                <a:solidFill>
                  <a:srgbClr val="0000FF"/>
                </a:solidFill>
                <a:latin typeface="Freestyle Script" pitchFamily="66" charset="0"/>
              </a:rPr>
              <a:t>A New Physics Theory of Life</a:t>
            </a:r>
            <a:r>
              <a:rPr lang="ru-RU" sz="4400" dirty="0" smtClean="0">
                <a:solidFill>
                  <a:srgbClr val="0000FF"/>
                </a:solidFill>
                <a:latin typeface="Freestyle Script" pitchFamily="66" charset="0"/>
              </a:rPr>
              <a:t>»</a:t>
            </a:r>
            <a:endParaRPr lang="en-US" sz="4400" dirty="0" smtClean="0">
              <a:solidFill>
                <a:srgbClr val="0000FF"/>
              </a:solidFill>
              <a:latin typeface="Freestyle Script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38800" y="5772090"/>
            <a:ext cx="297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8000"/>
                </a:solidFill>
              </a:rPr>
              <a:t>–  Quanta Magazine, ‘14</a:t>
            </a:r>
            <a:endParaRPr lang="ru-RU" sz="2000" i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17581</TotalTime>
  <Words>1500</Words>
  <Application>Microsoft Office PowerPoint</Application>
  <PresentationFormat>Экран (4:3)</PresentationFormat>
  <Paragraphs>246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Aspect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Shevchenko</dc:creator>
  <cp:lastModifiedBy>Acer</cp:lastModifiedBy>
  <cp:revision>766</cp:revision>
  <dcterms:created xsi:type="dcterms:W3CDTF">2009-06-27T20:42:52Z</dcterms:created>
  <dcterms:modified xsi:type="dcterms:W3CDTF">2017-06-01T22:13:07Z</dcterms:modified>
</cp:coreProperties>
</file>